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98" r:id="rId2"/>
    <p:sldId id="436" r:id="rId3"/>
    <p:sldId id="440" r:id="rId4"/>
    <p:sldId id="424" r:id="rId5"/>
    <p:sldId id="426" r:id="rId6"/>
    <p:sldId id="441" r:id="rId7"/>
    <p:sldId id="443" r:id="rId8"/>
    <p:sldId id="444" r:id="rId9"/>
    <p:sldId id="445" r:id="rId10"/>
    <p:sldId id="442" r:id="rId11"/>
    <p:sldId id="446" r:id="rId12"/>
    <p:sldId id="447" r:id="rId13"/>
    <p:sldId id="448" r:id="rId14"/>
    <p:sldId id="259" r:id="rId15"/>
  </p:sldIdLst>
  <p:sldSz cx="9144000" cy="6858000" type="screen4x3"/>
  <p:notesSz cx="6708775" cy="97742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5793" autoAdjust="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B0B6C1B-2EB4-4F97-8C3A-5609D1C276D8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28370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5FC309-6B8D-428F-8202-3F8E6960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031544-9E1F-4FB7-9FD3-1D7E2CE93CF6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79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1CE1FD-1B8C-441D-87DB-BC3066247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04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90BDC7-3965-4270-A4C5-CCFA0D62FF4E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BF0EC"/>
                </a:solidFill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D00C8B-7B03-4EB9-A844-6BB1383E1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2941-D944-40D5-ACA8-697AC84CCCAB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7D2F-A0D3-41EA-A6B5-D1639BB9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57B4-4FCE-4B08-A036-3342D9F5969C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B554-DA74-48CC-8933-7BAB9BB5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C0E4-2D54-4CBA-985D-0A7201926C40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FE21-8977-41CD-BC7E-095562718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D592-4967-48C2-9DE7-07F009733955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D446-DCA9-43D6-88E1-BA4AC6A61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C7AAC33-5425-4211-8520-7963F92CC098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DC08E-F24F-4E9F-8D8D-5ADB392FE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E4AB87B-A831-4E72-ADDD-D72F14BDA415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974E69-0FE7-457A-82EE-6C27BCF0E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B2AE5E7-F9AE-40AD-8D3A-4BD838C40099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FF6A4-D0C3-47F0-8D38-4BE47908E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538D252-4E9C-4D04-8547-67CAE08AEC9B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56BFD-56C4-4686-B868-44293EBA9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18D1-633D-47DC-9AED-0B05E200F3A3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AACA-E5E3-42B0-AEF7-3A37ED190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7460CD8-C7F3-4F41-84A1-BDAB77035D88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08211-B377-41C4-807E-931B09944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B05C6A-57EA-4F4F-A943-C0C1CDE472DA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31A773-CAF4-4CB9-BE80-1B02263A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DF60C5-F92E-4078-929D-DAA31D6420E6}" type="datetime1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2916D3-1BA5-4864-83EA-589CA21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4" r:id="rId3"/>
    <p:sldLayoutId id="2147483675" r:id="rId4"/>
    <p:sldLayoutId id="2147483676" r:id="rId5"/>
    <p:sldLayoutId id="2147483677" r:id="rId6"/>
    <p:sldLayoutId id="2147483669" r:id="rId7"/>
    <p:sldLayoutId id="2147483678" r:id="rId8"/>
    <p:sldLayoutId id="214748367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vchenko@mednet.ru" TargetMode="External"/><Relationship Id="rId2" Type="http://schemas.openxmlformats.org/officeDocument/2006/relationships/hyperlink" Target="mailto:soboleva@mednet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1A2539-E93F-4BEF-9027-31C3825A35A3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5361" name="Номер слайда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A5594DE-AD12-4A49-BB88-D1842C363802}" type="slidenum">
              <a:rPr lang="ru-RU" sz="1000">
                <a:latin typeface="+mn-lt"/>
              </a:rPr>
              <a:pPr algn="r"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6387" name="Rectangle 1026"/>
          <p:cNvSpPr>
            <a:spLocks noChangeArrowheads="1"/>
          </p:cNvSpPr>
          <p:nvPr/>
        </p:nvSpPr>
        <p:spPr bwMode="auto">
          <a:xfrm>
            <a:off x="530225" y="2286000"/>
            <a:ext cx="76692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88" name="Rectangle 1027"/>
          <p:cNvSpPr>
            <a:spLocks noChangeArrowheads="1"/>
          </p:cNvSpPr>
          <p:nvPr/>
        </p:nvSpPr>
        <p:spPr bwMode="auto">
          <a:xfrm>
            <a:off x="5843588" y="4189413"/>
            <a:ext cx="65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89" name="Rectangle 1028"/>
          <p:cNvSpPr>
            <a:spLocks noChangeArrowheads="1"/>
          </p:cNvSpPr>
          <p:nvPr/>
        </p:nvSpPr>
        <p:spPr bwMode="auto">
          <a:xfrm>
            <a:off x="6769100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0" name="Rectangle 1029"/>
          <p:cNvSpPr>
            <a:spLocks noChangeArrowheads="1"/>
          </p:cNvSpPr>
          <p:nvPr/>
        </p:nvSpPr>
        <p:spPr bwMode="auto">
          <a:xfrm>
            <a:off x="7510463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1" name="Rectangle 1030"/>
          <p:cNvSpPr>
            <a:spLocks noChangeArrowheads="1"/>
          </p:cNvSpPr>
          <p:nvPr/>
        </p:nvSpPr>
        <p:spPr bwMode="auto">
          <a:xfrm>
            <a:off x="1228725" y="1974850"/>
            <a:ext cx="6637338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92" name="Rectangle 1031"/>
          <p:cNvSpPr>
            <a:spLocks noChangeArrowheads="1"/>
          </p:cNvSpPr>
          <p:nvPr/>
        </p:nvSpPr>
        <p:spPr bwMode="auto">
          <a:xfrm>
            <a:off x="2200275" y="2652713"/>
            <a:ext cx="17637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10600" name="Text Box 1032"/>
          <p:cNvSpPr txBox="1">
            <a:spLocks noChangeArrowheads="1"/>
          </p:cNvSpPr>
          <p:nvPr/>
        </p:nvSpPr>
        <p:spPr bwMode="auto">
          <a:xfrm>
            <a:off x="492125" y="457200"/>
            <a:ext cx="8651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6394" name="Text Box 1033"/>
          <p:cNvSpPr txBox="1">
            <a:spLocks noChangeArrowheads="1"/>
          </p:cNvSpPr>
          <p:nvPr/>
        </p:nvSpPr>
        <p:spPr bwMode="auto">
          <a:xfrm>
            <a:off x="3347864" y="4029938"/>
            <a:ext cx="566596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sz="1200" b="1" dirty="0">
                <a:solidFill>
                  <a:srgbClr val="796F39"/>
                </a:solidFill>
              </a:rPr>
              <a:t>Н.П. Соболева</a:t>
            </a:r>
            <a:r>
              <a:rPr lang="ru-RU" sz="1200" b="1" dirty="0" smtClean="0">
                <a:solidFill>
                  <a:srgbClr val="796F39"/>
                </a:solidFill>
              </a:rPr>
              <a:t>, </a:t>
            </a:r>
            <a:r>
              <a:rPr lang="ru-RU" sz="1200" b="1" dirty="0">
                <a:solidFill>
                  <a:srgbClr val="796F39"/>
                </a:solidFill>
              </a:rPr>
              <a:t>в.н.с. отделения научных основ организации первичной медико-санитарной помощи</a:t>
            </a:r>
          </a:p>
          <a:p>
            <a:pPr eaLnBrk="0" hangingPunct="0"/>
            <a:endParaRPr lang="ru-RU" sz="1200" b="1" dirty="0" smtClean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 smtClean="0">
                <a:solidFill>
                  <a:srgbClr val="796F39"/>
                </a:solidFill>
              </a:rPr>
              <a:t>Е.Д. Савченко, в.н.с. </a:t>
            </a:r>
            <a:r>
              <a:rPr lang="ru-RU" sz="1200" b="1" dirty="0">
                <a:solidFill>
                  <a:srgbClr val="796F39"/>
                </a:solidFill>
              </a:rPr>
              <a:t>отделения </a:t>
            </a:r>
            <a:r>
              <a:rPr lang="ru-RU" sz="1200" b="1" dirty="0" smtClean="0">
                <a:solidFill>
                  <a:srgbClr val="796F39"/>
                </a:solidFill>
              </a:rPr>
              <a:t>научных основ организации первичной медико-санитарной помощи</a:t>
            </a:r>
            <a:endParaRPr lang="ru-RU" sz="1200" b="1" dirty="0">
              <a:solidFill>
                <a:srgbClr val="796F39"/>
              </a:solidFill>
            </a:endParaRPr>
          </a:p>
          <a:p>
            <a:pPr lvl="0" eaLnBrk="0" hangingPunct="0"/>
            <a:endParaRPr lang="ru-RU" sz="1200" b="1" dirty="0" smtClean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 smtClean="0">
                <a:solidFill>
                  <a:srgbClr val="796F39"/>
                </a:solidFill>
              </a:rPr>
              <a:t>Центральный </a:t>
            </a:r>
            <a:r>
              <a:rPr lang="ru-RU" sz="1200" b="1" dirty="0">
                <a:solidFill>
                  <a:srgbClr val="796F39"/>
                </a:solidFill>
              </a:rPr>
              <a:t>научно-исследовательский институт </a:t>
            </a:r>
          </a:p>
          <a:p>
            <a:pPr lvl="0" eaLnBrk="0" hangingPunct="0"/>
            <a:r>
              <a:rPr lang="ru-RU" sz="1200" b="1" dirty="0">
                <a:solidFill>
                  <a:srgbClr val="796F39"/>
                </a:solidFill>
              </a:rPr>
              <a:t>организации и информатизации  здравоохранения  </a:t>
            </a:r>
            <a:r>
              <a:rPr lang="ru-RU" sz="1200" b="1" dirty="0" smtClean="0">
                <a:solidFill>
                  <a:srgbClr val="796F39"/>
                </a:solidFill>
              </a:rPr>
              <a:t>Минздрава России</a:t>
            </a:r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b="1" dirty="0">
                <a:solidFill>
                  <a:srgbClr val="796F39"/>
                </a:solidFill>
              </a:rPr>
              <a:t>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1188" y="765175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800" b="1" dirty="0"/>
              <a:t>ЗАПОЛНЕНИЕ</a:t>
            </a:r>
          </a:p>
          <a:p>
            <a:pPr algn="r"/>
            <a:r>
              <a:rPr lang="ru-RU" sz="1800" b="1" dirty="0"/>
              <a:t>ФОРМЫ № </a:t>
            </a:r>
            <a:r>
              <a:rPr lang="ru-RU" sz="1800" b="1" dirty="0" smtClean="0"/>
              <a:t>53</a:t>
            </a:r>
          </a:p>
          <a:p>
            <a:pPr algn="r"/>
            <a:r>
              <a:rPr lang="ru-RU" sz="1800" b="1" dirty="0" smtClean="0"/>
              <a:t> </a:t>
            </a:r>
          </a:p>
          <a:p>
            <a:pPr algn="ctr"/>
            <a:r>
              <a:rPr lang="ru-RU" sz="1800" b="1" dirty="0" smtClean="0"/>
              <a:t> </a:t>
            </a:r>
            <a:r>
              <a:rPr lang="ru-RU" sz="1800" b="1" dirty="0"/>
              <a:t>«Отчет о медицинском наблюдении за лицами, занимающимися физической культурой и спортом</a:t>
            </a:r>
            <a:r>
              <a:rPr lang="ru-RU" sz="1800" b="1" dirty="0" smtClean="0"/>
              <a:t>»</a:t>
            </a:r>
          </a:p>
          <a:p>
            <a:pPr algn="ctr"/>
            <a:r>
              <a:rPr lang="ru-RU" sz="1800" b="1" dirty="0" smtClean="0"/>
              <a:t> </a:t>
            </a:r>
          </a:p>
          <a:p>
            <a:pPr algn="ctr"/>
            <a:r>
              <a:rPr lang="ru-RU" sz="1800" b="1" dirty="0" smtClean="0"/>
              <a:t>годового </a:t>
            </a:r>
            <a:r>
              <a:rPr lang="ru-RU" sz="1800" b="1" dirty="0"/>
              <a:t>статистического отчета</a:t>
            </a:r>
          </a:p>
          <a:p>
            <a:pPr algn="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Материалы к онлайн-семинару</a:t>
            </a:r>
          </a:p>
          <a:p>
            <a:pPr algn="ctr"/>
            <a:r>
              <a:rPr lang="ru-RU" sz="1800" b="1" dirty="0" smtClean="0"/>
              <a:t>11.12.2018</a:t>
            </a:r>
            <a:endParaRPr lang="ru-RU" sz="1800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2E392-D9BB-4155-9B54-16F10517115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AACA-E5E3-42B0-AEF7-3A37ED190CE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1124744"/>
            <a:ext cx="8323584" cy="335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ВФД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данном разделе необходимо предоставить сведения (в свободной форме указать какие проводятся мероприятия, какие ведомства и учреждения вовлечены в работу, силами каких специалистов, какие методы применяются, какие контингенты участвуют, число разработанных методических материалов с указанием названия и тиража), касающиеся следующих вопросов: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4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AACA-E5E3-42B0-AEF7-3A37ED190CE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764704"/>
            <a:ext cx="8323584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 деятельности по профилю работы с медицинскими, спортивными, образовательными, общественными и иными организациями в целях оптимизации осуществляемой деятельности (межведомственное взаимодействие);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оздоровление детей и молодежи на этапах физического воспитания;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эффективности использования средств физической культуры, в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лечебной физкультуры, для сохранения и восстановления здоровья населения;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консультативного приема населения различных возрастных групп с выдачей рекомендаций по оздоровительным двигательным режимам, закаливанию, применению средств и методов физической культуры и спорта в целях укрепления здоровья;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методического руководства в вопросах медицинского обеспечения занятий по дисциплине «Физическая культура» в организациях, осуществляющих образовательную деятельность, с обращением внимания на организацию занятий с лицами, отнесенными по состоянию здоровья к специальной медицинской группе;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2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AACA-E5E3-42B0-AEF7-3A37ED190CE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7541" y="260648"/>
            <a:ext cx="8352928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организационно-методическое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деятельности врачебно-физкультурных диспансеров (отделений, кабинетов), медицинских пунктов учреждений и организаций физкультурно-спортивного профиля, отделений (кабинетов) лечебной физкультуры медицинских организаций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проведение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 по формированию здорового образа жизни, оздоровлению населения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организация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проведение семинаров, совещаний по вопросам медицинского контроля за лицами, занимающимися физической культурой и спортом, сохранения и укрепления их здоровья средствами физической культуры, в том числе лечебной физкультуры, для работников медицинских, образовательных учреждений различного уровня, организаций и учреждений физкультурно-спортивного профиля; </a:t>
            </a: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внесение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 по оптимизации и повышению эффективности медицинского обеспечения лиц, занимающихся физической культурой и спортом, внедрение в практическую деятельность новых лечебно-диагностических технологий.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0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AACA-E5E3-42B0-AEF7-3A37ED190CE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179569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наличии дополнительных сведений о деятельности ВФД или отдельных подразделений, информацию можно внести в эту пояснительную записку.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пояснительная записка прилагается к форме №53 при сдаче годовых отчетов в ЦНИИОИЗ в феврале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9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58E2B2-C041-4C0E-8219-1F5AF5368467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000">
              <a:latin typeface="+mn-lt"/>
            </a:endParaRPr>
          </a:p>
        </p:txBody>
      </p:sp>
      <p:sp>
        <p:nvSpPr>
          <p:cNvPr id="450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0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СПАСИБО ЗА ВНИМАНИЕ!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24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E-mail: </a:t>
            </a: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  <a:hlinkClick r:id="rId2"/>
              </a:rPr>
              <a:t>soboleva@mednet.ru</a:t>
            </a:r>
            <a:endParaRPr lang="ru-RU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  <a:hlinkClick r:id="rId3"/>
              </a:rPr>
              <a:t>savchenko@mednet.ru</a:t>
            </a:r>
            <a:endParaRPr lang="en-US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n-US" sz="32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Тел. 8(495)618-16-14 доб.527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8(495)618-31-83 доб.256</a:t>
            </a:r>
            <a:endParaRPr lang="en-US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B097A-B60B-40C1-89D1-A3F667BB1A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C41B69-7B26-4EF8-99F1-82990C086CE6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68313" y="150555"/>
            <a:ext cx="8135937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 dirty="0"/>
              <a:t>В настоящее время </a:t>
            </a:r>
            <a:r>
              <a:rPr lang="ru-RU" sz="1800" dirty="0" smtClean="0"/>
              <a:t>действующим нормативным документом, </a:t>
            </a:r>
            <a:r>
              <a:rPr lang="ru-RU" sz="1800" dirty="0"/>
              <a:t>регламентирующими деятельность </a:t>
            </a:r>
            <a:r>
              <a:rPr lang="ru-RU" sz="1800" dirty="0" smtClean="0"/>
              <a:t>ВФД является:</a:t>
            </a:r>
          </a:p>
          <a:p>
            <a:pPr algn="ctr"/>
            <a:endParaRPr lang="ru-RU" sz="1800" dirty="0"/>
          </a:p>
          <a:p>
            <a:pPr algn="just"/>
            <a:r>
              <a:rPr lang="ru-RU" sz="1800" dirty="0" smtClean="0"/>
              <a:t>«Порядок </a:t>
            </a:r>
            <a:r>
              <a:rPr lang="ru-RU" sz="1800" dirty="0"/>
              <a:t>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обороне», </a:t>
            </a:r>
            <a:r>
              <a:rPr lang="ru-RU" sz="1800" dirty="0" smtClean="0"/>
              <a:t>утвержденный </a:t>
            </a:r>
            <a:r>
              <a:rPr lang="ru-RU" sz="1800" dirty="0"/>
              <a:t>приказом Министерства здравоохранения РФ от 1 марта 2016г. № 134н.</a:t>
            </a:r>
          </a:p>
          <a:p>
            <a:pPr algn="ctr"/>
            <a:endParaRPr lang="ru-RU" sz="2000" dirty="0"/>
          </a:p>
          <a:p>
            <a:pPr algn="ctr"/>
            <a:r>
              <a:rPr lang="ru-RU" sz="1800" dirty="0"/>
              <a:t>Отчет за </a:t>
            </a:r>
            <a:r>
              <a:rPr lang="ru-RU" sz="1800" dirty="0" smtClean="0"/>
              <a:t>2018 </a:t>
            </a:r>
            <a:r>
              <a:rPr lang="ru-RU" sz="1800" dirty="0"/>
              <a:t>год  представляется </a:t>
            </a:r>
            <a:r>
              <a:rPr lang="ru-RU" sz="1800" dirty="0" smtClean="0"/>
              <a:t>ВФД </a:t>
            </a:r>
            <a:r>
              <a:rPr lang="ru-RU" sz="1800" dirty="0"/>
              <a:t>по форме государственной статистической отчетности</a:t>
            </a:r>
          </a:p>
          <a:p>
            <a:pPr algn="ctr"/>
            <a:r>
              <a:rPr lang="ru-RU" sz="1800" b="1" dirty="0"/>
              <a:t>№ </a:t>
            </a:r>
            <a:r>
              <a:rPr lang="ru-RU" sz="1800" b="1" dirty="0" smtClean="0"/>
              <a:t>53 </a:t>
            </a:r>
            <a:r>
              <a:rPr lang="ru-RU" sz="1800" b="1" dirty="0"/>
              <a:t>– «Отчет о медицинском наблюдении за лицами, занимающимися физической культурой и </a:t>
            </a:r>
            <a:r>
              <a:rPr lang="ru-RU" sz="1800" b="1" dirty="0" smtClean="0"/>
              <a:t>спортом» (утверждена приказом </a:t>
            </a:r>
            <a:r>
              <a:rPr lang="ru-RU" sz="1800" b="1" dirty="0" err="1" smtClean="0"/>
              <a:t>Минздравмедпрома</a:t>
            </a:r>
            <a:r>
              <a:rPr lang="ru-RU" sz="1800" b="1" dirty="0" smtClean="0"/>
              <a:t> России от 26.08.1994 №182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9834-86F8-466E-ACF4-45BC9C09384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3B3CF7-D3BA-40B1-B495-C9957F2DB05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>
              <a:latin typeface="+mn-lt"/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90575" y="981075"/>
            <a:ext cx="80295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При составлении отчета по </a:t>
            </a:r>
            <a:r>
              <a:rPr lang="ru-RU" sz="2000" b="1" dirty="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форме </a:t>
            </a:r>
            <a:r>
              <a:rPr lang="ru-RU" sz="2000" b="1" dirty="0" smtClean="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№53</a:t>
            </a:r>
            <a:r>
              <a:rPr lang="ru-RU" sz="2000" b="1" dirty="0" smtClean="0"/>
              <a:t> </a:t>
            </a:r>
            <a:r>
              <a:rPr lang="ru-RU" sz="2000" b="1" dirty="0"/>
              <a:t>в соответствующие разделы включаются </a:t>
            </a:r>
            <a:r>
              <a:rPr lang="ru-RU" sz="2000" b="1" dirty="0" smtClean="0"/>
              <a:t>сведения </a:t>
            </a:r>
            <a:r>
              <a:rPr lang="ru-RU" sz="2000" b="1" dirty="0" smtClean="0"/>
              <a:t>за </a:t>
            </a:r>
            <a:r>
              <a:rPr lang="ru-RU" sz="2000" b="1" dirty="0"/>
              <a:t>отчетный период </a:t>
            </a:r>
            <a:r>
              <a:rPr lang="ru-RU" sz="2000" b="1" dirty="0" smtClean="0"/>
              <a:t>конкретного ВФД </a:t>
            </a:r>
            <a:r>
              <a:rPr lang="ru-RU" sz="2000" b="1" dirty="0"/>
              <a:t>или </a:t>
            </a:r>
            <a:r>
              <a:rPr lang="ru-RU" sz="2000" b="1" dirty="0" smtClean="0"/>
              <a:t>отделения,  </a:t>
            </a:r>
            <a:r>
              <a:rPr lang="ru-RU" sz="2000" b="1" dirty="0"/>
              <a:t>функционирующего на правах </a:t>
            </a:r>
            <a:r>
              <a:rPr lang="ru-RU" sz="2000" b="1" dirty="0" smtClean="0"/>
              <a:t>ВФД.</a:t>
            </a:r>
            <a:endParaRPr lang="ru-RU" sz="2000" b="1" dirty="0"/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Отчет представляется на бумажном (в рукописном виде) и электронном (в программе «</a:t>
            </a:r>
            <a:r>
              <a:rPr lang="ru-RU" sz="2000" b="1" dirty="0" err="1"/>
              <a:t>Медстат</a:t>
            </a:r>
            <a:r>
              <a:rPr lang="ru-RU" sz="2000" b="1" dirty="0"/>
              <a:t>») носителях.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На титульном листе формы указывается точное полное наименование отчитывающегося </a:t>
            </a:r>
            <a:r>
              <a:rPr lang="ru-RU" sz="2000" b="1" dirty="0" smtClean="0"/>
              <a:t>учреждения.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2F2F3-13ED-4928-9E66-C324B52390A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BAAD88-D750-4AA6-AA88-EED354959D7A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000">
              <a:latin typeface="+mn-lt"/>
            </a:endParaRPr>
          </a:p>
        </p:txBody>
      </p:sp>
      <p:sp>
        <p:nvSpPr>
          <p:cNvPr id="151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1. Диспансерное наблюдение за лицами, занимающимися физической культурой и спортом (таблица 3/2100)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512286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58C46-D144-40E5-A3AE-C805942FC0F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06484"/>
              </p:ext>
            </p:extLst>
          </p:nvPr>
        </p:nvGraphicFramePr>
        <p:xfrm>
          <a:off x="1043608" y="2132856"/>
          <a:ext cx="6945640" cy="2967674"/>
        </p:xfrm>
        <a:graphic>
          <a:graphicData uri="http://schemas.openxmlformats.org/drawingml/2006/table">
            <a:tbl>
              <a:tblPr firstRow="1" firstCol="1" bandRow="1"/>
              <a:tblGrid>
                <a:gridCol w="2887421"/>
                <a:gridCol w="1407107"/>
                <a:gridCol w="1325555"/>
                <a:gridCol w="1325557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углубленное медицинское обследование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нуждались в лечении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закончили лечение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спортсмены сборных команд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ДЮСШ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занимающиеся в спортивных секциях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занимающиеся в группах ОФП, «здоровья» и др.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4006CD-6008-46DE-8E5B-7CEFFFF4899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000">
              <a:latin typeface="+mn-lt"/>
            </a:endParaRPr>
          </a:p>
        </p:txBody>
      </p:sp>
      <p:sp>
        <p:nvSpPr>
          <p:cNvPr id="162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 smtClean="0">
                <a:effectLst/>
              </a:rPr>
              <a:t>2. Медицинская помощь при  спортивно-массовых мероприятиях (таблица 3/2200)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2A2E-CAF1-41EF-9431-9381ED118F9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3797"/>
              </p:ext>
            </p:extLst>
          </p:nvPr>
        </p:nvGraphicFramePr>
        <p:xfrm>
          <a:off x="539550" y="1397000"/>
          <a:ext cx="7992888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8"/>
                <a:gridCol w="1440160"/>
                <a:gridCol w="792088"/>
                <a:gridCol w="1224136"/>
                <a:gridCol w="720080"/>
                <a:gridCol w="1872206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лиц, получивших спортивные травмы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 обслужено мероприятий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</a:t>
                      </a:r>
                      <a:r>
                        <a:rPr lang="ru-RU" sz="1400" dirty="0" err="1" smtClean="0"/>
                        <a:t>участ-ников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обращений</a:t>
                      </a:r>
                      <a:r>
                        <a:rPr lang="ru-RU" sz="1400" baseline="0" dirty="0" smtClean="0"/>
                        <a:t> за мед. помощью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Из них тяжелые, потребовавшие госпитализации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Соревнования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Учебно-тренировочные занятия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Учебно-тренировочные</a:t>
                      </a:r>
                      <a:r>
                        <a:rPr lang="ru-RU" sz="1400" baseline="0" dirty="0" smtClean="0"/>
                        <a:t> сборы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AACA-E5E3-42B0-AEF7-3A37ED190CE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9509" y="332656"/>
            <a:ext cx="8640960" cy="5347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годовой форме отраслевой статистической отчетности №53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«Отчет о медицинском наблюдении за лицами, занимающимися физической культурой и спортом»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 составлена согласно приложениям к Порядку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обороне», утвержденному приказом Министерства здравоохранения РФ от 1 марта 2016г. №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134н.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8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пояснительной записке предоставляются сводные сведения по региону за 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отчетный период (2018 г).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8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08296"/>
              </p:ext>
            </p:extLst>
          </p:nvPr>
        </p:nvGraphicFramePr>
        <p:xfrm>
          <a:off x="607436" y="908721"/>
          <a:ext cx="8229598" cy="4704020"/>
        </p:xfrm>
        <a:graphic>
          <a:graphicData uri="http://schemas.openxmlformats.org/drawingml/2006/table">
            <a:tbl>
              <a:tblPr firstRow="1" firstCol="1" bandRow="1"/>
              <a:tblGrid>
                <a:gridCol w="2493716"/>
                <a:gridCol w="1082687"/>
                <a:gridCol w="2506345"/>
                <a:gridCol w="1073425"/>
                <a:gridCol w="1073425"/>
              </a:tblGrid>
              <a:tr h="6289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организации (структурного подразделения)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в субъекте РФ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Указать: самостоятельный, входит в состав организации (указать название и место расположения), является юридическим лицом*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обслуживаемого населения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Врачебно-физкультурный диспансер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Врачебно-физкультурное отделение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Врачебно-физкультурный кабинет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лечебной физкультуры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 лечебной физкультуры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спортивной медицины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3686" y="116632"/>
            <a:ext cx="8229600" cy="86409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службы наблюдения за лицами, занимающимися физической культурой и спортом на территории региона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07173" y="55892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ru-RU" sz="1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ВФД самостоятельный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– не объединен ни с какой другой организацией; ВФД </a:t>
            </a:r>
            <a:r>
              <a:rPr lang="ru-RU" sz="1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входит в состав другой организации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как структурное подразделение – указать в какую организацию входит и в каком муниципальном образовании находится (название города, поселка и т.п.), ВФД </a:t>
            </a:r>
            <a:r>
              <a:rPr lang="ru-RU" sz="1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является ли юридическим лицом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(в случае объединения с другой организацией, например, с центром медицинской профилактики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53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05819"/>
              </p:ext>
            </p:extLst>
          </p:nvPr>
        </p:nvGraphicFramePr>
        <p:xfrm>
          <a:off x="251520" y="853940"/>
          <a:ext cx="6984776" cy="5738811"/>
        </p:xfrm>
        <a:graphic>
          <a:graphicData uri="http://schemas.openxmlformats.org/drawingml/2006/table">
            <a:tbl>
              <a:tblPr firstRow="1" firstCol="1" bandRow="1"/>
              <a:tblGrid>
                <a:gridCol w="2080817"/>
                <a:gridCol w="399080"/>
                <a:gridCol w="328415"/>
                <a:gridCol w="1008112"/>
                <a:gridCol w="288032"/>
                <a:gridCol w="288032"/>
                <a:gridCol w="1008112"/>
                <a:gridCol w="288032"/>
                <a:gridCol w="288032"/>
                <a:gridCol w="1008112"/>
              </a:tblGrid>
              <a:tr h="1248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Занимаемая должность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Штатное расписание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Занято ставок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физ. лиц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ВФД*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ВФД*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ВФД*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Главный врач (директор, зав. отделением)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по спортивной медицине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хирург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терапевт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педиатр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кардиолог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невролог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офтальмолог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ортопед-травматолог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отоларинголог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по ЛФК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стоматолог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клинической лаборатории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функциональной диагностики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физиотерапевт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Фельдшер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медперсонал (медицинская сестра)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специалисты**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Штаты и кадры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49629" y="1947267"/>
            <a:ext cx="1642851" cy="310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сведения о ВФД или организации, осуществляющей функции ВФД (центр спортивной медицины и т.п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какие специалисты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332844"/>
              </p:ext>
            </p:extLst>
          </p:nvPr>
        </p:nvGraphicFramePr>
        <p:xfrm>
          <a:off x="755576" y="1844824"/>
          <a:ext cx="7671038" cy="3195958"/>
        </p:xfrm>
        <a:graphic>
          <a:graphicData uri="http://schemas.openxmlformats.org/drawingml/2006/table">
            <a:tbl>
              <a:tblPr firstRow="1" firstCol="1" bandRow="1"/>
              <a:tblGrid>
                <a:gridCol w="2136641"/>
                <a:gridCol w="1041235"/>
                <a:gridCol w="1041235"/>
                <a:gridCol w="923329"/>
                <a:gridCol w="923329"/>
                <a:gridCol w="923329"/>
                <a:gridCol w="681940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углубленное медицинское обследование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нуждались в лечении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закончили лечение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спортсмены сборных команд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ДЮСШ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занимающиеся в спортивных секциях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занимающиеся в группах ОФП, «здоровья» и др.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3</a:t>
            </a:r>
            <a:r>
              <a:rPr lang="ru-RU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Диспансерное наблюдение за лицами, занимающимися физической культурой и спортом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315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5549</TotalTime>
  <Words>1102</Words>
  <Application>Microsoft Office PowerPoint</Application>
  <PresentationFormat>Экран (4:3)</PresentationFormat>
  <Paragraphs>416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 1. Диспансерное наблюдение за лицами, занимающимися физической культурой и спортом (таблица 3/2100)</vt:lpstr>
      <vt:lpstr>2. Медицинская помощь при  спортивно-массовых мероприятиях (таблица 3/2200)</vt:lpstr>
      <vt:lpstr>Презентация PowerPoint</vt:lpstr>
      <vt:lpstr>Таблица 1 Структура службы наблюдения за лицами, занимающимися физической культурой и спортом на территории региона </vt:lpstr>
      <vt:lpstr>Таблица 2 Штаты и кадры </vt:lpstr>
      <vt:lpstr>Таблица 3 Диспансерное наблюдение за лицами, занимающимися физической культурой и спортом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Викусик</dc:creator>
  <cp:lastModifiedBy>Екатерина Д. Савченко</cp:lastModifiedBy>
  <cp:revision>321</cp:revision>
  <dcterms:modified xsi:type="dcterms:W3CDTF">2018-12-04T13:08:16Z</dcterms:modified>
</cp:coreProperties>
</file>